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60" r:id="rId3"/>
  </p:sldIdLst>
  <p:sldSz cx="7559675" cy="10691813"/>
  <p:notesSz cx="7034213" cy="10164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C9A"/>
    <a:srgbClr val="414248"/>
    <a:srgbClr val="EA4F37"/>
    <a:srgbClr val="FFFFFF"/>
    <a:srgbClr val="841F0E"/>
    <a:srgbClr val="337BA9"/>
    <a:srgbClr val="D0CECE"/>
    <a:srgbClr val="7F6000"/>
    <a:srgbClr val="FDD03C"/>
    <a:srgbClr val="DE5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6353" autoAdjust="0"/>
  </p:normalViewPr>
  <p:slideViewPr>
    <p:cSldViewPr snapToGrid="0" showGuides="1">
      <p:cViewPr>
        <p:scale>
          <a:sx n="100" d="100"/>
          <a:sy n="100" d="100"/>
        </p:scale>
        <p:origin x="1044" y="72"/>
      </p:cViewPr>
      <p:guideLst>
        <p:guide orient="horz" pos="3368"/>
        <p:guide pos="2381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7940" cy="509780"/>
          </a:xfrm>
          <a:prstGeom prst="rect">
            <a:avLst/>
          </a:prstGeom>
        </p:spPr>
        <p:txBody>
          <a:bodyPr vert="horz" lIns="93909" tIns="46954" rIns="93909" bIns="469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84633" y="1"/>
            <a:ext cx="3047940" cy="509780"/>
          </a:xfrm>
          <a:prstGeom prst="rect">
            <a:avLst/>
          </a:prstGeom>
        </p:spPr>
        <p:txBody>
          <a:bodyPr vert="horz" lIns="93909" tIns="46954" rIns="93909" bIns="46954" rtlCol="0"/>
          <a:lstStyle>
            <a:lvl1pPr algn="r">
              <a:defRPr sz="1200"/>
            </a:lvl1pPr>
          </a:lstStyle>
          <a:p>
            <a:fld id="{2A1F80F9-629A-4DAB-809D-83F715BA6E81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05050" y="1271588"/>
            <a:ext cx="2424113" cy="34305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09" tIns="46954" rIns="93909" bIns="4695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3751" y="4891621"/>
            <a:ext cx="5626714" cy="4001938"/>
          </a:xfrm>
          <a:prstGeom prst="rect">
            <a:avLst/>
          </a:prstGeom>
        </p:spPr>
        <p:txBody>
          <a:bodyPr vert="horz" lIns="93909" tIns="46954" rIns="93909" bIns="4695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654983"/>
            <a:ext cx="3047940" cy="509780"/>
          </a:xfrm>
          <a:prstGeom prst="rect">
            <a:avLst/>
          </a:prstGeom>
        </p:spPr>
        <p:txBody>
          <a:bodyPr vert="horz" lIns="93909" tIns="46954" rIns="93909" bIns="469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84633" y="9654983"/>
            <a:ext cx="3047940" cy="509780"/>
          </a:xfrm>
          <a:prstGeom prst="rect">
            <a:avLst/>
          </a:prstGeom>
        </p:spPr>
        <p:txBody>
          <a:bodyPr vert="horz" lIns="93909" tIns="46954" rIns="93909" bIns="46954" rtlCol="0" anchor="b"/>
          <a:lstStyle>
            <a:lvl1pPr algn="r">
              <a:defRPr sz="1200"/>
            </a:lvl1pPr>
          </a:lstStyle>
          <a:p>
            <a:fld id="{131EBC71-BBA1-4ED3-BDBE-94AE964CF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25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BC71-BBA1-4ED3-BDBE-94AE964CF6D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08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BC71-BBA1-4ED3-BDBE-94AE964CF6D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51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973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405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367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619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70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183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75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4695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2967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8312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737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8/31/2023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8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5AE02DA7-B9F3-1DBA-31B5-84A6A2C7903E}"/>
              </a:ext>
            </a:extLst>
          </p:cNvPr>
          <p:cNvSpPr txBox="1"/>
          <p:nvPr/>
        </p:nvSpPr>
        <p:spPr>
          <a:xfrm>
            <a:off x="677042" y="967697"/>
            <a:ext cx="4882245" cy="1089209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ja-JP" altLang="en-US" spc="150" dirty="0">
                <a:solidFill>
                  <a:srgbClr val="EA4F37"/>
                </a:solidFill>
                <a:latin typeface="けいふぉんと" panose="02000600000000000000" pitchFamily="2" charset="-128"/>
                <a:ea typeface="けいふぉんと" panose="02000600000000000000" pitchFamily="2" charset="-128"/>
              </a:rPr>
              <a:t>みんなでつくろう！ 雲南の“ミライチズ”</a:t>
            </a:r>
            <a:endParaRPr lang="en-US" altLang="ja-JP" spc="150" dirty="0">
              <a:solidFill>
                <a:srgbClr val="EA4F37"/>
              </a:solidFill>
              <a:latin typeface="けいふぉんと" panose="02000600000000000000" pitchFamily="2" charset="-128"/>
              <a:ea typeface="けいふぉんと" panose="02000600000000000000" pitchFamily="2" charset="-128"/>
            </a:endParaRPr>
          </a:p>
          <a:p>
            <a:pPr algn="just">
              <a:lnSpc>
                <a:spcPct val="120000"/>
              </a:lnSpc>
            </a:pPr>
            <a:endParaRPr lang="en-US" altLang="ja-JP" sz="300" b="1" dirty="0">
              <a:solidFill>
                <a:srgbClr val="414248"/>
              </a:solidFill>
              <a:latin typeface="+mn-ea"/>
            </a:endParaRPr>
          </a:p>
          <a:p>
            <a:pPr algn="just">
              <a:lnSpc>
                <a:spcPct val="120000"/>
              </a:lnSpc>
            </a:pPr>
            <a:r>
              <a:rPr lang="ja-JP" altLang="en-US" sz="1600" b="1" dirty="0">
                <a:solidFill>
                  <a:srgbClr val="414248"/>
                </a:solidFill>
                <a:latin typeface="+mn-ea"/>
              </a:rPr>
              <a:t>第３次雲南市総合計画</a:t>
            </a:r>
            <a:r>
              <a:rPr lang="ja-JP" altLang="en-US" sz="1600" b="1">
                <a:solidFill>
                  <a:srgbClr val="414248"/>
                </a:solidFill>
                <a:latin typeface="+mn-ea"/>
              </a:rPr>
              <a:t>策定 市内</a:t>
            </a:r>
            <a:r>
              <a:rPr lang="ja-JP" altLang="en-US" sz="1600" b="1" dirty="0">
                <a:solidFill>
                  <a:srgbClr val="414248"/>
                </a:solidFill>
                <a:latin typeface="+mn-ea"/>
              </a:rPr>
              <a:t>視察</a:t>
            </a:r>
            <a:endParaRPr lang="en-US" altLang="ja-JP" sz="1600" b="1" dirty="0">
              <a:solidFill>
                <a:srgbClr val="414248"/>
              </a:solidFill>
              <a:latin typeface="+mn-ea"/>
            </a:endParaRPr>
          </a:p>
          <a:p>
            <a:pPr algn="just">
              <a:lnSpc>
                <a:spcPct val="120000"/>
              </a:lnSpc>
            </a:pPr>
            <a:r>
              <a:rPr lang="ja-JP" altLang="en-US" b="1" dirty="0">
                <a:solidFill>
                  <a:srgbClr val="414248"/>
                </a:solidFill>
                <a:latin typeface="+mn-ea"/>
              </a:rPr>
              <a:t>開催レポート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4DC15E21-F6F1-15A2-6057-ECBEA7D0AAD9}"/>
              </a:ext>
            </a:extLst>
          </p:cNvPr>
          <p:cNvGrpSpPr/>
          <p:nvPr/>
        </p:nvGrpSpPr>
        <p:grpSpPr>
          <a:xfrm>
            <a:off x="6186163" y="220420"/>
            <a:ext cx="1240324" cy="319827"/>
            <a:chOff x="6126768" y="96448"/>
            <a:chExt cx="1240324" cy="319827"/>
          </a:xfrm>
        </p:grpSpPr>
        <p:pic>
          <p:nvPicPr>
            <p:cNvPr id="27" name="図 26" descr="アイコン&#10;&#10;低い精度で自動的に生成された説明">
              <a:extLst>
                <a:ext uri="{FF2B5EF4-FFF2-40B4-BE49-F238E27FC236}">
                  <a16:creationId xmlns:a16="http://schemas.microsoft.com/office/drawing/2014/main" id="{4FD7B844-3375-62ED-9956-CDFBC06C1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6768" y="96448"/>
              <a:ext cx="319827" cy="319827"/>
            </a:xfrm>
            <a:prstGeom prst="rect">
              <a:avLst/>
            </a:prstGeom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27D915A-65A7-8517-914E-857907637449}"/>
                </a:ext>
              </a:extLst>
            </p:cNvPr>
            <p:cNvSpPr txBox="1"/>
            <p:nvPr/>
          </p:nvSpPr>
          <p:spPr>
            <a:xfrm>
              <a:off x="6266545" y="117442"/>
              <a:ext cx="1100547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ja-JP" altLang="en-US" sz="1200" spc="300" dirty="0">
                  <a:solidFill>
                    <a:sysClr val="windowText" lastClr="000000"/>
                  </a:solidFill>
                  <a:latin typeface="こぶりなゴシック StdN W6" panose="020B0600000000000000" pitchFamily="34" charset="-128"/>
                  <a:ea typeface="こぶりなゴシック StdN W6" panose="020B0600000000000000" pitchFamily="34" charset="-128"/>
                </a:rPr>
                <a:t>雲南市</a:t>
              </a:r>
              <a:endParaRPr lang="en-US" altLang="ja-JP" sz="1200" spc="300" dirty="0">
                <a:solidFill>
                  <a:sysClr val="windowText" lastClr="000000"/>
                </a:solidFill>
                <a:latin typeface="こぶりなゴシック StdN W6" panose="020B0600000000000000" pitchFamily="34" charset="-128"/>
                <a:ea typeface="こぶりなゴシック StdN W6" panose="020B0600000000000000" pitchFamily="34" charset="-128"/>
              </a:endParaRPr>
            </a:p>
          </p:txBody>
        </p:sp>
      </p:grpSp>
      <p:pic>
        <p:nvPicPr>
          <p:cNvPr id="89" name="図 88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A3D6B996-BD8A-1069-DF70-FA49B0D06B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10474" y="944663"/>
            <a:ext cx="1409363" cy="1162574"/>
          </a:xfrm>
          <a:custGeom>
            <a:avLst/>
            <a:gdLst>
              <a:gd name="connsiteX0" fmla="*/ 845766 w 2523975"/>
              <a:gd name="connsiteY0" fmla="*/ 110 h 2082010"/>
              <a:gd name="connsiteX1" fmla="*/ 1281038 w 2523975"/>
              <a:gd name="connsiteY1" fmla="*/ 152510 h 2082010"/>
              <a:gd name="connsiteX2" fmla="*/ 1455209 w 2523975"/>
              <a:gd name="connsiteY2" fmla="*/ 50910 h 2082010"/>
              <a:gd name="connsiteX3" fmla="*/ 2180924 w 2523975"/>
              <a:gd name="connsiteY3" fmla="*/ 181538 h 2082010"/>
              <a:gd name="connsiteX4" fmla="*/ 2209952 w 2523975"/>
              <a:gd name="connsiteY4" fmla="*/ 428281 h 2082010"/>
              <a:gd name="connsiteX5" fmla="*/ 2035781 w 2523975"/>
              <a:gd name="connsiteY5" fmla="*/ 805653 h 2082010"/>
              <a:gd name="connsiteX6" fmla="*/ 2485724 w 2523975"/>
              <a:gd name="connsiteY6" fmla="*/ 1357196 h 2082010"/>
              <a:gd name="connsiteX7" fmla="*/ 2497630 w 2523975"/>
              <a:gd name="connsiteY7" fmla="*/ 2075993 h 2082010"/>
              <a:gd name="connsiteX8" fmla="*/ 2496520 w 2523975"/>
              <a:gd name="connsiteY8" fmla="*/ 2082010 h 2082010"/>
              <a:gd name="connsiteX9" fmla="*/ 312372 w 2523975"/>
              <a:gd name="connsiteY9" fmla="*/ 2082010 h 2082010"/>
              <a:gd name="connsiteX10" fmla="*/ 249787 w 2523975"/>
              <a:gd name="connsiteY10" fmla="*/ 1994293 h 2082010"/>
              <a:gd name="connsiteX11" fmla="*/ 61838 w 2523975"/>
              <a:gd name="connsiteY11" fmla="*/ 1603938 h 2082010"/>
              <a:gd name="connsiteX12" fmla="*/ 119895 w 2523975"/>
              <a:gd name="connsiteY12" fmla="*/ 428281 h 2082010"/>
              <a:gd name="connsiteX13" fmla="*/ 773038 w 2523975"/>
              <a:gd name="connsiteY13" fmla="*/ 7367 h 2082010"/>
              <a:gd name="connsiteX14" fmla="*/ 845766 w 2523975"/>
              <a:gd name="connsiteY14" fmla="*/ 110 h 208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3975" h="2082010">
                <a:moveTo>
                  <a:pt x="845766" y="110"/>
                </a:moveTo>
                <a:cubicBezTo>
                  <a:pt x="1015397" y="4608"/>
                  <a:pt x="1181555" y="146160"/>
                  <a:pt x="1281038" y="152510"/>
                </a:cubicBezTo>
                <a:cubicBezTo>
                  <a:pt x="1394733" y="159767"/>
                  <a:pt x="1305228" y="46072"/>
                  <a:pt x="1455209" y="50910"/>
                </a:cubicBezTo>
                <a:cubicBezTo>
                  <a:pt x="1605190" y="55748"/>
                  <a:pt x="2055133" y="118643"/>
                  <a:pt x="2180924" y="181538"/>
                </a:cubicBezTo>
                <a:cubicBezTo>
                  <a:pt x="2306715" y="244433"/>
                  <a:pt x="2234142" y="324262"/>
                  <a:pt x="2209952" y="428281"/>
                </a:cubicBezTo>
                <a:cubicBezTo>
                  <a:pt x="2185762" y="532300"/>
                  <a:pt x="1989819" y="650834"/>
                  <a:pt x="2035781" y="805653"/>
                </a:cubicBezTo>
                <a:cubicBezTo>
                  <a:pt x="2081743" y="960472"/>
                  <a:pt x="2415572" y="1115291"/>
                  <a:pt x="2485724" y="1357196"/>
                </a:cubicBezTo>
                <a:cubicBezTo>
                  <a:pt x="2538338" y="1538625"/>
                  <a:pt x="2531081" y="1854764"/>
                  <a:pt x="2497630" y="2075993"/>
                </a:cubicBezTo>
                <a:lnTo>
                  <a:pt x="2496520" y="2082010"/>
                </a:lnTo>
                <a:lnTo>
                  <a:pt x="312372" y="2082010"/>
                </a:lnTo>
                <a:lnTo>
                  <a:pt x="249787" y="1994293"/>
                </a:lnTo>
                <a:cubicBezTo>
                  <a:pt x="167747" y="1867577"/>
                  <a:pt x="103567" y="1731845"/>
                  <a:pt x="61838" y="1603938"/>
                </a:cubicBezTo>
                <a:cubicBezTo>
                  <a:pt x="-49438" y="1262852"/>
                  <a:pt x="1362" y="694376"/>
                  <a:pt x="119895" y="428281"/>
                </a:cubicBezTo>
                <a:cubicBezTo>
                  <a:pt x="238428" y="162186"/>
                  <a:pt x="579514" y="53329"/>
                  <a:pt x="773038" y="7367"/>
                </a:cubicBezTo>
                <a:cubicBezTo>
                  <a:pt x="797229" y="1622"/>
                  <a:pt x="821533" y="-533"/>
                  <a:pt x="845766" y="110"/>
                </a:cubicBezTo>
                <a:close/>
              </a:path>
            </a:pathLst>
          </a:cu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3E75C8C-BD81-6FB0-81A7-C697C1AC73A1}"/>
              </a:ext>
            </a:extLst>
          </p:cNvPr>
          <p:cNvSpPr txBox="1"/>
          <p:nvPr/>
        </p:nvSpPr>
        <p:spPr>
          <a:xfrm>
            <a:off x="715142" y="7797743"/>
            <a:ext cx="6094013" cy="678519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000" dirty="0">
                <a:solidFill>
                  <a:srgbClr val="41424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haroni" panose="02010803020104030203" pitchFamily="2" charset="-79"/>
              </a:rPr>
              <a:t>今後</a:t>
            </a:r>
            <a:r>
              <a:rPr lang="en-US" altLang="ja-JP" sz="1000" dirty="0">
                <a:solidFill>
                  <a:srgbClr val="41424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haroni" panose="02010803020104030203" pitchFamily="2" charset="-79"/>
              </a:rPr>
              <a:t>10</a:t>
            </a:r>
            <a:r>
              <a:rPr lang="ja-JP" altLang="en-US" sz="1000" dirty="0">
                <a:solidFill>
                  <a:srgbClr val="41424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haroni" panose="02010803020104030203" pitchFamily="2" charset="-79"/>
              </a:rPr>
              <a:t>年間の雲南市のまちづくりの目標と方向性を示す第３次総合計画の策定にあたり、</a:t>
            </a:r>
            <a:r>
              <a:rPr lang="ja-JP" altLang="en-US" sz="1000" dirty="0">
                <a:solidFill>
                  <a:srgbClr val="414248"/>
                </a:solidFill>
                <a:latin typeface="+mn-ea"/>
              </a:rPr>
              <a:t>雲南市の現状への理解を深め、これからのまちづくりに活かすべき資源や取組みを共有するため、雲南市の各種「チャレンジ」の実践現場をめぐる市内視察ツアーを行いました。</a:t>
            </a:r>
            <a:endParaRPr lang="en-US" altLang="ja-JP" sz="1000" b="1" dirty="0">
              <a:solidFill>
                <a:srgbClr val="414248"/>
              </a:solidFill>
              <a:latin typeface="+mn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F3ABBFB-3791-6692-4123-074203493FE3}"/>
              </a:ext>
            </a:extLst>
          </p:cNvPr>
          <p:cNvSpPr txBox="1"/>
          <p:nvPr/>
        </p:nvSpPr>
        <p:spPr>
          <a:xfrm>
            <a:off x="677042" y="8593400"/>
            <a:ext cx="2736718" cy="147732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00" b="1" dirty="0">
                <a:solidFill>
                  <a:srgbClr val="EA4F3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haroni" panose="02010803020104030203" pitchFamily="2" charset="-79"/>
              </a:rPr>
              <a:t>■ 開催概要</a:t>
            </a:r>
            <a:endParaRPr lang="en-US" altLang="ja-JP" sz="1000" b="1" dirty="0">
              <a:solidFill>
                <a:srgbClr val="EA4F37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</a:pPr>
            <a:r>
              <a:rPr lang="ja-JP" altLang="en-US" sz="1000" b="1" dirty="0">
                <a:solidFill>
                  <a:srgbClr val="414248"/>
                </a:solidFill>
                <a:latin typeface="+mn-ea"/>
              </a:rPr>
              <a:t>日　時：</a:t>
            </a:r>
            <a:r>
              <a:rPr lang="en-US" altLang="ja-JP" sz="1000" b="1" dirty="0">
                <a:solidFill>
                  <a:srgbClr val="414248"/>
                </a:solidFill>
                <a:latin typeface="+mn-ea"/>
              </a:rPr>
              <a:t>2023</a:t>
            </a:r>
            <a:r>
              <a:rPr lang="ja-JP" altLang="en-US" sz="1000" b="1" dirty="0">
                <a:solidFill>
                  <a:srgbClr val="414248"/>
                </a:solidFill>
                <a:latin typeface="+mn-ea"/>
              </a:rPr>
              <a:t>年</a:t>
            </a:r>
            <a:r>
              <a:rPr lang="en-US" altLang="ja-JP" sz="1000" b="1" dirty="0">
                <a:solidFill>
                  <a:srgbClr val="414248"/>
                </a:solidFill>
                <a:latin typeface="+mn-ea"/>
              </a:rPr>
              <a:t>6</a:t>
            </a:r>
            <a:r>
              <a:rPr lang="ja-JP" altLang="en-US" sz="1000" b="1" dirty="0">
                <a:solidFill>
                  <a:srgbClr val="414248"/>
                </a:solidFill>
                <a:latin typeface="+mn-ea"/>
              </a:rPr>
              <a:t>月</a:t>
            </a:r>
            <a:r>
              <a:rPr lang="en-US" altLang="ja-JP" sz="1000" b="1" dirty="0">
                <a:solidFill>
                  <a:srgbClr val="414248"/>
                </a:solidFill>
                <a:latin typeface="+mn-ea"/>
              </a:rPr>
              <a:t>29</a:t>
            </a:r>
            <a:r>
              <a:rPr lang="ja-JP" altLang="en-US" sz="1000" b="1" dirty="0">
                <a:solidFill>
                  <a:srgbClr val="414248"/>
                </a:solidFill>
                <a:latin typeface="+mn-ea"/>
              </a:rPr>
              <a:t>日</a:t>
            </a:r>
            <a:r>
              <a:rPr lang="en-US" altLang="ja-JP" sz="1000" b="1" dirty="0">
                <a:solidFill>
                  <a:srgbClr val="414248"/>
                </a:solidFill>
                <a:latin typeface="+mn-ea"/>
              </a:rPr>
              <a:t>(</a:t>
            </a:r>
            <a:r>
              <a:rPr lang="ja-JP" altLang="en-US" sz="1000" b="1" dirty="0">
                <a:solidFill>
                  <a:srgbClr val="414248"/>
                </a:solidFill>
                <a:latin typeface="+mn-ea"/>
              </a:rPr>
              <a:t>木</a:t>
            </a:r>
            <a:r>
              <a:rPr lang="en-US" altLang="ja-JP" sz="1000" b="1" dirty="0">
                <a:solidFill>
                  <a:srgbClr val="414248"/>
                </a:solidFill>
                <a:latin typeface="+mn-ea"/>
              </a:rPr>
              <a:t>)</a:t>
            </a:r>
            <a:r>
              <a:rPr lang="ja-JP" altLang="en-US" sz="1000" b="1" dirty="0">
                <a:solidFill>
                  <a:srgbClr val="414248"/>
                </a:solidFill>
                <a:latin typeface="+mn-ea"/>
              </a:rPr>
              <a:t> </a:t>
            </a:r>
            <a:r>
              <a:rPr lang="en-US" altLang="ja-JP" sz="1000" b="1" dirty="0">
                <a:solidFill>
                  <a:srgbClr val="414248"/>
                </a:solidFill>
                <a:latin typeface="+mn-ea"/>
              </a:rPr>
              <a:t>9:00-17:00</a:t>
            </a:r>
          </a:p>
          <a:p>
            <a:pPr>
              <a:lnSpc>
                <a:spcPct val="150000"/>
              </a:lnSpc>
            </a:pPr>
            <a:r>
              <a:rPr lang="ja-JP" altLang="en-US" sz="1000" b="1" dirty="0">
                <a:solidFill>
                  <a:srgbClr val="414248"/>
                </a:solidFill>
                <a:latin typeface="+mn-ea"/>
              </a:rPr>
              <a:t>発　着：雲南市役所</a:t>
            </a:r>
            <a:endParaRPr lang="en-US" altLang="ja-JP" sz="1000" b="1" dirty="0">
              <a:solidFill>
                <a:srgbClr val="414248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000" b="1" dirty="0">
                <a:solidFill>
                  <a:srgbClr val="414248"/>
                </a:solidFill>
                <a:latin typeface="+mn-ea"/>
              </a:rPr>
              <a:t>訪問先：裏面に記載</a:t>
            </a:r>
            <a:endParaRPr lang="en-US" altLang="ja-JP" sz="1000" b="1" dirty="0">
              <a:solidFill>
                <a:srgbClr val="414248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000" b="1" dirty="0">
                <a:solidFill>
                  <a:srgbClr val="414248"/>
                </a:solidFill>
                <a:latin typeface="+mn-ea"/>
              </a:rPr>
              <a:t>参加者：総合計画策定</a:t>
            </a:r>
            <a:r>
              <a:rPr lang="ja-JP" altLang="en-US" sz="1000" b="1" dirty="0" smtClean="0">
                <a:solidFill>
                  <a:srgbClr val="414248"/>
                </a:solidFill>
                <a:latin typeface="+mn-ea"/>
              </a:rPr>
              <a:t>委員 </a:t>
            </a:r>
            <a:r>
              <a:rPr lang="en-US" altLang="ja-JP" sz="1000" b="1" dirty="0" smtClean="0">
                <a:solidFill>
                  <a:srgbClr val="414248"/>
                </a:solidFill>
                <a:latin typeface="+mn-ea"/>
              </a:rPr>
              <a:t>15</a:t>
            </a:r>
            <a:r>
              <a:rPr lang="ja-JP" altLang="en-US" sz="1000" b="1" dirty="0" smtClean="0">
                <a:solidFill>
                  <a:srgbClr val="414248"/>
                </a:solidFill>
                <a:latin typeface="+mn-ea"/>
              </a:rPr>
              <a:t>名</a:t>
            </a:r>
            <a:endParaRPr lang="en-US" altLang="ja-JP" sz="1000" b="1" dirty="0">
              <a:solidFill>
                <a:srgbClr val="414248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000" b="1" dirty="0">
                <a:solidFill>
                  <a:srgbClr val="414248"/>
                </a:solidFill>
                <a:latin typeface="+mn-ea"/>
              </a:rPr>
              <a:t>　　　　市</a:t>
            </a:r>
            <a:r>
              <a:rPr lang="ja-JP" altLang="en-US" sz="1000" b="1" dirty="0" smtClean="0">
                <a:solidFill>
                  <a:srgbClr val="414248"/>
                </a:solidFill>
                <a:latin typeface="+mn-ea"/>
              </a:rPr>
              <a:t>職員若手ワーキングチーム </a:t>
            </a:r>
            <a:r>
              <a:rPr lang="en-US" altLang="ja-JP" sz="1000" b="1" dirty="0" smtClean="0">
                <a:solidFill>
                  <a:srgbClr val="414248"/>
                </a:solidFill>
                <a:latin typeface="+mn-ea"/>
              </a:rPr>
              <a:t>10</a:t>
            </a:r>
            <a:r>
              <a:rPr lang="ja-JP" altLang="en-US" sz="1000" b="1" dirty="0" smtClean="0">
                <a:solidFill>
                  <a:srgbClr val="414248"/>
                </a:solidFill>
                <a:latin typeface="+mn-ea"/>
              </a:rPr>
              <a:t>名</a:t>
            </a:r>
            <a:endParaRPr lang="en-US" altLang="ja-JP" sz="1000" b="1" dirty="0">
              <a:solidFill>
                <a:srgbClr val="414248"/>
              </a:solidFill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E74183-1723-12FA-CC95-99AE36DAB034}"/>
              </a:ext>
            </a:extLst>
          </p:cNvPr>
          <p:cNvSpPr txBox="1"/>
          <p:nvPr/>
        </p:nvSpPr>
        <p:spPr>
          <a:xfrm>
            <a:off x="1853176" y="10275407"/>
            <a:ext cx="3881379" cy="342914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rgbClr val="414248"/>
                </a:solidFill>
                <a:latin typeface="+mn-ea"/>
              </a:rPr>
              <a:t>主　催：雲南市 政策推進課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ACA89CC-B8F3-E77A-03B7-880E9A4B43F9}"/>
              </a:ext>
            </a:extLst>
          </p:cNvPr>
          <p:cNvSpPr/>
          <p:nvPr/>
        </p:nvSpPr>
        <p:spPr>
          <a:xfrm>
            <a:off x="474498" y="233741"/>
            <a:ext cx="1941156" cy="363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400" dirty="0">
                <a:solidFill>
                  <a:srgbClr val="414248"/>
                </a:solidFill>
                <a:latin typeface="Aharoni" panose="02010803020104030203" pitchFamily="2" charset="-79"/>
                <a:ea typeface="こぶりなゴシック StdN W6" panose="020B0600000000000000" pitchFamily="34" charset="-128"/>
                <a:cs typeface="Aharoni" panose="02010803020104030203" pitchFamily="2" charset="-79"/>
              </a:rPr>
              <a:t>2023.06.29</a:t>
            </a:r>
            <a:r>
              <a:rPr lang="ja-JP" altLang="en-US" sz="2400" dirty="0">
                <a:solidFill>
                  <a:srgbClr val="414248"/>
                </a:solidFill>
                <a:latin typeface="Aharoni" panose="02010803020104030203" pitchFamily="2" charset="-79"/>
                <a:ea typeface="こぶりなゴシック StdN W6" panose="020B0600000000000000" pitchFamily="34" charset="-128"/>
                <a:cs typeface="Aharoni" panose="02010803020104030203" pitchFamily="2" charset="-79"/>
              </a:rPr>
              <a:t> </a:t>
            </a:r>
            <a:r>
              <a:rPr lang="en-US" altLang="ja-JP" sz="1600" dirty="0">
                <a:solidFill>
                  <a:srgbClr val="414248"/>
                </a:solidFill>
                <a:latin typeface="Aharoni" panose="02010803020104030203" pitchFamily="2" charset="-79"/>
                <a:ea typeface="こぶりなゴシック StdN W6" panose="020B0600000000000000" pitchFamily="34" charset="-128"/>
                <a:cs typeface="Aharoni" panose="02010803020104030203" pitchFamily="2" charset="-79"/>
              </a:rPr>
              <a:t>Thu.</a:t>
            </a:r>
            <a:endParaRPr lang="en-US" altLang="ja-JP" sz="2000" dirty="0">
              <a:solidFill>
                <a:srgbClr val="414248"/>
              </a:solidFill>
              <a:latin typeface="Aharoni" panose="02010803020104030203" pitchFamily="2" charset="-79"/>
              <a:ea typeface="こぶりなゴシック StdN W6" panose="020B0600000000000000" pitchFamily="34" charset="-128"/>
              <a:cs typeface="Aharoni" panose="02010803020104030203" pitchFamily="2" charset="-79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7A2D4DB-1A1E-6C34-0D24-47DE23E549BC}"/>
              </a:ext>
            </a:extLst>
          </p:cNvPr>
          <p:cNvCxnSpPr>
            <a:cxnSpLocks/>
          </p:cNvCxnSpPr>
          <p:nvPr/>
        </p:nvCxnSpPr>
        <p:spPr>
          <a:xfrm>
            <a:off x="539837" y="671864"/>
            <a:ext cx="6480000" cy="0"/>
          </a:xfrm>
          <a:prstGeom prst="line">
            <a:avLst/>
          </a:prstGeom>
          <a:ln w="28575" cap="rnd">
            <a:solidFill>
              <a:srgbClr val="414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 descr="建物の前に立っている人たち&#10;&#10;中程度の精度で自動的に生成された説明">
            <a:extLst>
              <a:ext uri="{FF2B5EF4-FFF2-40B4-BE49-F238E27FC236}">
                <a16:creationId xmlns:a16="http://schemas.microsoft.com/office/drawing/2014/main" id="{3AF8BD47-1CE5-2FC5-8CE0-80A063CF9C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944" y="2396839"/>
            <a:ext cx="6303787" cy="5039783"/>
          </a:xfrm>
          <a:prstGeom prst="rect">
            <a:avLst/>
          </a:prstGeom>
        </p:spPr>
      </p:pic>
      <p:pic>
        <p:nvPicPr>
          <p:cNvPr id="24" name="図 23" descr="図形&#10;&#10;低い精度で自動的に生成された説明">
            <a:extLst>
              <a:ext uri="{FF2B5EF4-FFF2-40B4-BE49-F238E27FC236}">
                <a16:creationId xmlns:a16="http://schemas.microsoft.com/office/drawing/2014/main" id="{4EAA0B13-2440-BB7E-7B31-64D99597D09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01753">
            <a:off x="6861883" y="8324831"/>
            <a:ext cx="166969" cy="369535"/>
          </a:xfrm>
          <a:prstGeom prst="rect">
            <a:avLst/>
          </a:prstGeom>
        </p:spPr>
      </p:pic>
      <p:pic>
        <p:nvPicPr>
          <p:cNvPr id="34" name="図 33" descr="皿の上の料理と飲み物&#10;&#10;自動的に生成された説明">
            <a:extLst>
              <a:ext uri="{FF2B5EF4-FFF2-40B4-BE49-F238E27FC236}">
                <a16:creationId xmlns:a16="http://schemas.microsoft.com/office/drawing/2014/main" id="{631893B1-CD4D-995F-5149-464D796745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1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5393" y="8624016"/>
            <a:ext cx="1480776" cy="1480776"/>
          </a:xfrm>
          <a:prstGeom prst="rect">
            <a:avLst/>
          </a:prstGeom>
        </p:spPr>
      </p:pic>
      <p:pic>
        <p:nvPicPr>
          <p:cNvPr id="36" name="図 35" descr="建物, 座る, 古い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457076F9-5610-E8C6-2222-10939D3EC9D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3"/>
          <a:stretch/>
        </p:blipFill>
        <p:spPr>
          <a:xfrm>
            <a:off x="3721219" y="8624016"/>
            <a:ext cx="1515643" cy="148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56E5EE-A5BC-6979-D435-BAF887A30456}"/>
              </a:ext>
            </a:extLst>
          </p:cNvPr>
          <p:cNvSpPr txBox="1"/>
          <p:nvPr/>
        </p:nvSpPr>
        <p:spPr>
          <a:xfrm>
            <a:off x="492451" y="250743"/>
            <a:ext cx="216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414248"/>
                </a:solidFill>
                <a:latin typeface="Aharoni" panose="02010803020104030203" pitchFamily="2" charset="-79"/>
                <a:ea typeface="こぶりなゴシック StdN W6" panose="020B0600000000000000" pitchFamily="34" charset="-128"/>
                <a:cs typeface="Aharoni" panose="02010803020104030203" pitchFamily="2" charset="-79"/>
              </a:rPr>
              <a:t>REPORTS</a:t>
            </a: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BBA7C624-51D1-CB7B-2976-6D43D5F7AC03}"/>
              </a:ext>
            </a:extLst>
          </p:cNvPr>
          <p:cNvGrpSpPr/>
          <p:nvPr/>
        </p:nvGrpSpPr>
        <p:grpSpPr>
          <a:xfrm>
            <a:off x="6186163" y="220420"/>
            <a:ext cx="1240324" cy="319827"/>
            <a:chOff x="6126768" y="96448"/>
            <a:chExt cx="1240324" cy="319827"/>
          </a:xfrm>
        </p:grpSpPr>
        <p:pic>
          <p:nvPicPr>
            <p:cNvPr id="58" name="図 57" descr="アイコン&#10;&#10;低い精度で自動的に生成された説明">
              <a:extLst>
                <a:ext uri="{FF2B5EF4-FFF2-40B4-BE49-F238E27FC236}">
                  <a16:creationId xmlns:a16="http://schemas.microsoft.com/office/drawing/2014/main" id="{DEA2B997-680C-8602-4CF6-6BCC9C59B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6768" y="96448"/>
              <a:ext cx="319827" cy="319827"/>
            </a:xfrm>
            <a:prstGeom prst="rect">
              <a:avLst/>
            </a:prstGeom>
          </p:spPr>
        </p:pic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2BD5B715-94FA-8121-FC61-CDE9ADE89DCA}"/>
                </a:ext>
              </a:extLst>
            </p:cNvPr>
            <p:cNvSpPr txBox="1"/>
            <p:nvPr/>
          </p:nvSpPr>
          <p:spPr>
            <a:xfrm>
              <a:off x="6266545" y="117442"/>
              <a:ext cx="1100547" cy="2769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ja-JP" altLang="en-US" sz="1200" spc="300" dirty="0">
                  <a:solidFill>
                    <a:sysClr val="windowText" lastClr="000000"/>
                  </a:solidFill>
                  <a:latin typeface="こぶりなゴシック StdN W6" panose="020B0600000000000000" pitchFamily="34" charset="-128"/>
                  <a:ea typeface="こぶりなゴシック StdN W6" panose="020B0600000000000000" pitchFamily="34" charset="-128"/>
                </a:rPr>
                <a:t>雲南市</a:t>
              </a:r>
              <a:endParaRPr lang="en-US" altLang="ja-JP" sz="1200" spc="300" dirty="0">
                <a:solidFill>
                  <a:sysClr val="windowText" lastClr="000000"/>
                </a:solidFill>
                <a:latin typeface="こぶりなゴシック StdN W6" panose="020B0600000000000000" pitchFamily="34" charset="-128"/>
                <a:ea typeface="こぶりなゴシック StdN W6" panose="020B0600000000000000" pitchFamily="34" charset="-128"/>
              </a:endParaRP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076C5581-4456-E24A-E767-0C25573E66C0}"/>
              </a:ext>
            </a:extLst>
          </p:cNvPr>
          <p:cNvCxnSpPr>
            <a:cxnSpLocks/>
          </p:cNvCxnSpPr>
          <p:nvPr/>
        </p:nvCxnSpPr>
        <p:spPr>
          <a:xfrm>
            <a:off x="539837" y="671864"/>
            <a:ext cx="6480000" cy="0"/>
          </a:xfrm>
          <a:prstGeom prst="line">
            <a:avLst/>
          </a:prstGeom>
          <a:ln w="28575" cap="rnd">
            <a:solidFill>
              <a:srgbClr val="4142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5BE2C0F1-21C6-D87B-6696-4F3F1CE01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469617"/>
              </p:ext>
            </p:extLst>
          </p:nvPr>
        </p:nvGraphicFramePr>
        <p:xfrm>
          <a:off x="545672" y="1329162"/>
          <a:ext cx="6527386" cy="50748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549">
                  <a:extLst>
                    <a:ext uri="{9D8B030D-6E8A-4147-A177-3AD203B41FA5}">
                      <a16:colId xmlns:a16="http://schemas.microsoft.com/office/drawing/2014/main" val="2567660574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4081436083"/>
                    </a:ext>
                  </a:extLst>
                </a:gridCol>
                <a:gridCol w="1838563">
                  <a:extLst>
                    <a:ext uri="{9D8B030D-6E8A-4147-A177-3AD203B41FA5}">
                      <a16:colId xmlns:a16="http://schemas.microsoft.com/office/drawing/2014/main" val="1212785385"/>
                    </a:ext>
                  </a:extLst>
                </a:gridCol>
                <a:gridCol w="2704774">
                  <a:extLst>
                    <a:ext uri="{9D8B030D-6E8A-4147-A177-3AD203B41FA5}">
                      <a16:colId xmlns:a16="http://schemas.microsoft.com/office/drawing/2014/main" val="3845268890"/>
                    </a:ext>
                  </a:extLst>
                </a:gridCol>
              </a:tblGrid>
              <a:tr h="23293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場所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内容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対応者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037659"/>
                  </a:ext>
                </a:extLst>
              </a:tr>
              <a:tr h="2616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altLang="ja-JP" sz="1000" b="0" u="none" strike="noStrike" dirty="0">
                          <a:effectLst/>
                          <a:latin typeface="+mn-ea"/>
                          <a:ea typeface="+mn-ea"/>
                        </a:rPr>
                        <a:t>9:00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ja-JP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雲南市役所</a:t>
                      </a:r>
                      <a:endParaRPr lang="zh-TW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en-US" altLang="ja-JP" sz="1000" b="1" u="none" strike="noStrike" dirty="0">
                          <a:solidFill>
                            <a:srgbClr val="EA4F37"/>
                          </a:solidFill>
                          <a:effectLst/>
                          <a:latin typeface="+mn-ea"/>
                          <a:ea typeface="+mn-ea"/>
                        </a:rPr>
                        <a:t>【</a:t>
                      </a:r>
                      <a:r>
                        <a:rPr lang="ja-JP" altLang="en-US" sz="1000" b="1" u="none" strike="noStrike" dirty="0">
                          <a:solidFill>
                            <a:srgbClr val="EA4F37"/>
                          </a:solidFill>
                          <a:effectLst/>
                          <a:latin typeface="+mn-ea"/>
                          <a:ea typeface="+mn-ea"/>
                        </a:rPr>
                        <a:t>雲南市の現状把握</a:t>
                      </a:r>
                      <a:r>
                        <a:rPr lang="en-US" altLang="ja-JP" sz="1000" b="1" u="none" strike="noStrike" dirty="0">
                          <a:solidFill>
                            <a:srgbClr val="EA4F37"/>
                          </a:solidFill>
                          <a:effectLst/>
                          <a:latin typeface="+mn-ea"/>
                          <a:ea typeface="+mn-ea"/>
                        </a:rPr>
                        <a:t>】</a:t>
                      </a:r>
                      <a:r>
                        <a:rPr lang="en-US" altLang="ja-JP" sz="1000" b="1" u="none" strike="noStrike" dirty="0"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ja-JP" sz="1000" b="1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・現行計画の概要・現状分析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ja-JP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1212230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ja-JP" altLang="en-US" sz="500" b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ja-JP" altLang="en-US" sz="500" b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ja-JP" altLang="en-US" sz="500" b="1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5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64146"/>
                  </a:ext>
                </a:extLst>
              </a:tr>
              <a:tr h="108946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altLang="ja-JP" sz="1000" b="0" u="none" strike="noStrike" dirty="0">
                          <a:effectLst/>
                          <a:latin typeface="+mn-ea"/>
                          <a:ea typeface="+mn-ea"/>
                        </a:rPr>
                        <a:t>10:00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ja-JP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まちのワーキングスペース「オトナリ」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en-US" altLang="ja-JP" sz="1000" b="1" u="none" strike="noStrike" dirty="0">
                          <a:solidFill>
                            <a:srgbClr val="EA4F37"/>
                          </a:solidFill>
                          <a:effectLst/>
                          <a:latin typeface="+mn-ea"/>
                          <a:ea typeface="+mn-ea"/>
                        </a:rPr>
                        <a:t>【</a:t>
                      </a:r>
                      <a:r>
                        <a:rPr lang="ja-JP" altLang="en-US" sz="1000" b="1" u="none" strike="noStrike" dirty="0">
                          <a:solidFill>
                            <a:srgbClr val="EA4F37"/>
                          </a:solidFill>
                          <a:effectLst/>
                          <a:latin typeface="+mn-ea"/>
                          <a:ea typeface="+mn-ea"/>
                        </a:rPr>
                        <a:t>若者チャレンジの取組み</a:t>
                      </a:r>
                      <a:r>
                        <a:rPr lang="en-US" altLang="ja-JP" sz="1000" b="1" u="none" strike="noStrike" dirty="0">
                          <a:solidFill>
                            <a:srgbClr val="EA4F37"/>
                          </a:solidFill>
                          <a:effectLst/>
                          <a:latin typeface="+mn-ea"/>
                          <a:ea typeface="+mn-ea"/>
                        </a:rPr>
                        <a:t>】</a:t>
                      </a:r>
                      <a:r>
                        <a:rPr lang="en-US" altLang="ja-JP" sz="1000" b="1" u="none" strike="noStrike" dirty="0"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ja-JP" sz="1000" b="1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若者チャレンジの取組紹介</a:t>
                      </a:r>
                      <a:endParaRPr lang="en-US" altLang="ja-JP" sz="1000" b="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デジタル人材の育成</a:t>
                      </a:r>
                      <a:endParaRPr lang="en-US" altLang="ja-JP" sz="1000" b="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en-US" altLang="ja-JP" sz="1000" b="0" u="none" strike="noStrike" dirty="0">
                          <a:effectLst/>
                          <a:latin typeface="+mn-ea"/>
                          <a:ea typeface="+mn-ea"/>
                        </a:rPr>
                        <a:t>DX</a:t>
                      </a: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＋特別支援</a:t>
                      </a:r>
                      <a:r>
                        <a:rPr lang="en-US" altLang="ja-JP" sz="1000" b="1" u="none" strike="noStrike" dirty="0"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ja-JP" sz="1000" b="1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ja-JP" sz="1000" b="1" u="none" strike="noStrike" dirty="0">
                          <a:solidFill>
                            <a:srgbClr val="EA4F37"/>
                          </a:solidFill>
                          <a:effectLst/>
                          <a:latin typeface="+mn-ea"/>
                          <a:ea typeface="+mn-ea"/>
                        </a:rPr>
                        <a:t>【</a:t>
                      </a:r>
                      <a:r>
                        <a:rPr lang="ja-JP" altLang="en-US" sz="1000" b="1" u="none" strike="noStrike" dirty="0">
                          <a:solidFill>
                            <a:srgbClr val="EA4F37"/>
                          </a:solidFill>
                          <a:effectLst/>
                          <a:latin typeface="+mn-ea"/>
                          <a:ea typeface="+mn-ea"/>
                        </a:rPr>
                        <a:t>脱炭素の取組み</a:t>
                      </a:r>
                      <a:r>
                        <a:rPr lang="en-US" altLang="ja-JP" sz="1000" b="1" u="none" strike="noStrike" dirty="0">
                          <a:solidFill>
                            <a:srgbClr val="EA4F37"/>
                          </a:solidFill>
                          <a:effectLst/>
                          <a:latin typeface="+mn-ea"/>
                          <a:ea typeface="+mn-ea"/>
                        </a:rPr>
                        <a:t>】</a:t>
                      </a:r>
                      <a:r>
                        <a:rPr lang="en-US" altLang="ja-JP" sz="1000" b="1" u="none" strike="noStrike" dirty="0"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ja-JP" sz="1000" b="1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脱炭素の取組みについて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endParaRPr lang="en-US" altLang="ja-JP" sz="1000" b="0" u="none" strike="noStrike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en-US" altLang="ja-JP" sz="1000" b="0" u="none" strike="noStrike" dirty="0" smtClean="0">
                          <a:effectLst/>
                          <a:latin typeface="+mn-ea"/>
                          <a:ea typeface="+mn-ea"/>
                        </a:rPr>
                        <a:t>NPO</a:t>
                      </a: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法人おっちラボ　代表　小俣健三郎氏</a:t>
                      </a:r>
                      <a:b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一般社団法人エンター　代表　杉村卓哉氏</a:t>
                      </a:r>
                      <a:b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ja-JP" sz="1000" b="0" u="none" strike="noStrike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株</a:t>
                      </a:r>
                      <a:r>
                        <a:rPr lang="en-US" altLang="ja-JP" sz="1000" b="0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必ず楽しい　代表取締役　高橋朋恵氏</a:t>
                      </a:r>
                      <a:endParaRPr lang="en-US" altLang="ja-JP" sz="1000" b="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en-US" altLang="ja-JP" sz="1000" b="0" u="none" strike="noStrike" dirty="0" smtClean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公財</a:t>
                      </a:r>
                      <a:r>
                        <a:rPr lang="en-US" altLang="ja-JP" sz="1000" b="0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うんなんコミュニティ財団  木村和子氏（策定委員）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565450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ja-JP" altLang="en-US" sz="500" b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ja-JP" altLang="en-US" sz="500" b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ja-JP" altLang="en-US" sz="500" b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652656"/>
                  </a:ext>
                </a:extLst>
              </a:tr>
              <a:tr h="57928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altLang="ja-JP" sz="1000" b="0" u="none" strike="noStrike" dirty="0">
                          <a:effectLst/>
                          <a:latin typeface="+mn-ea"/>
                          <a:ea typeface="+mn-ea"/>
                        </a:rPr>
                        <a:t>11:10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ja-JP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みんなのお家</a:t>
                      </a:r>
                      <a:endParaRPr lang="en-US" altLang="ja-JP" sz="1000" b="1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ja-JP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（ラーニングセンター）</a:t>
                      </a:r>
                      <a:endParaRPr lang="en-US" altLang="ja-JP" sz="1000" b="1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en-US" altLang="ja-JP" sz="1000" b="1" u="none" strike="noStrike" dirty="0">
                          <a:solidFill>
                            <a:srgbClr val="EA4F37"/>
                          </a:solidFill>
                          <a:effectLst/>
                          <a:latin typeface="+mn-ea"/>
                          <a:ea typeface="+mn-ea"/>
                        </a:rPr>
                        <a:t>【</a:t>
                      </a:r>
                      <a:r>
                        <a:rPr lang="ja-JP" altLang="en-US" sz="1000" b="1" u="none" strike="noStrike" dirty="0">
                          <a:solidFill>
                            <a:srgbClr val="EA4F37"/>
                          </a:solidFill>
                          <a:effectLst/>
                          <a:latin typeface="+mn-ea"/>
                          <a:ea typeface="+mn-ea"/>
                        </a:rPr>
                        <a:t>企業チャレンジの取組み</a:t>
                      </a:r>
                      <a:r>
                        <a:rPr lang="en-US" altLang="ja-JP" sz="1000" b="1" u="none" strike="noStrike" dirty="0">
                          <a:solidFill>
                            <a:srgbClr val="EA4F37"/>
                          </a:solidFill>
                          <a:effectLst/>
                          <a:latin typeface="+mn-ea"/>
                          <a:ea typeface="+mn-ea"/>
                        </a:rPr>
                        <a:t>】</a:t>
                      </a:r>
                      <a:r>
                        <a:rPr lang="en-US" altLang="ja-JP" sz="1000" b="1" u="none" strike="noStrike" dirty="0"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ja-JP" sz="1000" b="1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おせっかい会議の取組み</a:t>
                      </a:r>
                      <a:r>
                        <a:rPr lang="en-US" altLang="ja-JP" sz="1000" b="0" u="none" strike="noStrike" dirty="0"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ja-JP" sz="1000" b="0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地域まるごと子育て縁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コミュニティナースカンパニー</a:t>
                      </a:r>
                      <a:endParaRPr lang="en-US" altLang="ja-JP" sz="1000" b="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總山萌氏（策定委員）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734736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ja-JP" altLang="en-US" sz="500" b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ja-JP" altLang="en-US" sz="500" b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ja-JP" altLang="en-US" sz="500" b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260533"/>
                  </a:ext>
                </a:extLst>
              </a:tr>
              <a:tr h="52465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altLang="ja-JP" sz="1000" b="0" u="none" strike="noStrike" dirty="0">
                          <a:effectLst/>
                          <a:latin typeface="+mn-ea"/>
                          <a:ea typeface="+mn-ea"/>
                        </a:rPr>
                        <a:t>12:10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sz="1000" b="1" u="none" strike="noStrike" dirty="0">
                          <a:effectLst/>
                          <a:latin typeface="+mn-ea"/>
                          <a:ea typeface="+mn-ea"/>
                        </a:rPr>
                        <a:t>KANUKA PARK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ja-JP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ランチミーティング</a:t>
                      </a:r>
                      <a:br>
                        <a:rPr lang="ja-JP" altLang="en-US" sz="1000" b="1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ja-JP" sz="1000" b="0" u="none" strike="noStrike" dirty="0">
                          <a:effectLst/>
                          <a:latin typeface="+mn-ea"/>
                          <a:ea typeface="+mn-ea"/>
                        </a:rPr>
                        <a:t>KANUKA PARK(</a:t>
                      </a: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有害鳥獣対策）の紹介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鹿糠　代表　鹿糠俊二氏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459331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ja-JP" altLang="en-US" sz="500" b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ja-JP" altLang="en-US" sz="500" b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501807"/>
                  </a:ext>
                </a:extLst>
              </a:tr>
              <a:tr h="91415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altLang="ja-JP" sz="1000" b="0" u="none" strike="noStrike" dirty="0">
                          <a:effectLst/>
                          <a:latin typeface="+mn-ea"/>
                          <a:ea typeface="+mn-ea"/>
                        </a:rPr>
                        <a:t>12:50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ja-JP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おんせんキャンパス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en-US" altLang="ja-JP" sz="1000" b="1" u="none" strike="noStrike" dirty="0">
                          <a:solidFill>
                            <a:srgbClr val="EA4F37"/>
                          </a:solidFill>
                          <a:effectLst/>
                          <a:latin typeface="+mn-ea"/>
                          <a:ea typeface="+mn-ea"/>
                        </a:rPr>
                        <a:t>【</a:t>
                      </a:r>
                      <a:r>
                        <a:rPr lang="ja-JP" altLang="en-US" sz="1000" b="1" u="none" strike="noStrike" dirty="0">
                          <a:solidFill>
                            <a:srgbClr val="EA4F37"/>
                          </a:solidFill>
                          <a:effectLst/>
                          <a:latin typeface="+mn-ea"/>
                          <a:ea typeface="+mn-ea"/>
                        </a:rPr>
                        <a:t>子どもチャレンジの取組み</a:t>
                      </a:r>
                      <a:r>
                        <a:rPr lang="en-US" altLang="ja-JP" sz="1000" b="1" u="none" strike="noStrike" dirty="0">
                          <a:solidFill>
                            <a:srgbClr val="EA4F37"/>
                          </a:solidFill>
                          <a:effectLst/>
                          <a:latin typeface="+mn-ea"/>
                          <a:ea typeface="+mn-ea"/>
                        </a:rPr>
                        <a:t>】</a:t>
                      </a:r>
                      <a:r>
                        <a:rPr lang="en-US" altLang="ja-JP" sz="1000" b="1" u="none" strike="noStrike" dirty="0"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ja-JP" sz="1000" b="1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おんせんキャンパスの取組概要</a:t>
                      </a:r>
                    </a:p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教育魅力化・雲南コミュニティハイスクールコンソーシアムの取組概要</a:t>
                      </a:r>
                    </a:p>
                  </a:txBody>
                  <a:tcPr marL="4854" marR="4854" marT="48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教育委員会キャリア教育政策課　福島勇樹</a:t>
                      </a:r>
                    </a:p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認定</a:t>
                      </a:r>
                      <a:r>
                        <a:rPr lang="en-US" altLang="ja-JP" sz="1000" b="0" u="none" strike="noStrike" dirty="0">
                          <a:effectLst/>
                          <a:latin typeface="+mn-ea"/>
                          <a:ea typeface="+mn-ea"/>
                        </a:rPr>
                        <a:t>NPO</a:t>
                      </a: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法人カタリバ　拠点</a:t>
                      </a:r>
                      <a:r>
                        <a:rPr lang="en-US" altLang="ja-JP" sz="1000" b="0" u="none" strike="noStrike" dirty="0">
                          <a:effectLst/>
                          <a:latin typeface="+mn-ea"/>
                          <a:ea typeface="+mn-ea"/>
                        </a:rPr>
                        <a:t>MG</a:t>
                      </a: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　池田隆史氏</a:t>
                      </a:r>
                      <a:endParaRPr lang="en-US" altLang="ja-JP" sz="1000" b="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1007943" rtl="0" eaLnBrk="1" fontAlgn="ctr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非営利型一般社団法人</a:t>
                      </a:r>
                      <a:r>
                        <a:rPr lang="en-US" altLang="ja-JP" sz="1000" b="0" u="none" strike="noStrike" dirty="0" err="1">
                          <a:effectLst/>
                          <a:latin typeface="+mn-ea"/>
                          <a:ea typeface="+mn-ea"/>
                        </a:rPr>
                        <a:t>ine</a:t>
                      </a: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 代表理事 山田雄介氏</a:t>
                      </a:r>
                    </a:p>
                  </a:txBody>
                  <a:tcPr marL="4854" marR="4854" marT="485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261756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ja-JP" altLang="en-US" sz="500" b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13745"/>
                  </a:ext>
                </a:extLst>
              </a:tr>
              <a:tr h="38977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altLang="ja-JP" sz="1000" b="0" u="none" strike="noStrike" dirty="0">
                          <a:effectLst/>
                          <a:latin typeface="+mn-ea"/>
                          <a:ea typeface="+mn-ea"/>
                        </a:rPr>
                        <a:t>14:30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ja-JP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波多交流センター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en-US" altLang="ja-JP" sz="1000" b="1" u="none" strike="noStrike" dirty="0">
                          <a:solidFill>
                            <a:srgbClr val="EA4F37"/>
                          </a:solidFill>
                          <a:effectLst/>
                          <a:latin typeface="+mn-ea"/>
                          <a:ea typeface="+mn-ea"/>
                        </a:rPr>
                        <a:t>【</a:t>
                      </a:r>
                      <a:r>
                        <a:rPr lang="ja-JP" altLang="en-US" sz="1000" b="1" u="none" strike="noStrike" dirty="0">
                          <a:solidFill>
                            <a:srgbClr val="EA4F37"/>
                          </a:solidFill>
                          <a:effectLst/>
                          <a:latin typeface="+mn-ea"/>
                          <a:ea typeface="+mn-ea"/>
                        </a:rPr>
                        <a:t>地域自主組織の取組み</a:t>
                      </a:r>
                      <a:r>
                        <a:rPr lang="en-US" altLang="ja-JP" sz="1000" b="1" u="none" strike="noStrike" dirty="0">
                          <a:solidFill>
                            <a:srgbClr val="EA4F37"/>
                          </a:solidFill>
                          <a:effectLst/>
                          <a:latin typeface="+mn-ea"/>
                          <a:ea typeface="+mn-ea"/>
                        </a:rPr>
                        <a:t>】</a:t>
                      </a:r>
                      <a:r>
                        <a:rPr lang="en-US" altLang="ja-JP" sz="1000" b="1" u="none" strike="noStrike" dirty="0"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ja-JP" sz="1000" b="1" u="none" strike="noStrike" dirty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波多地区の取り組み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波多コミュニティ協議会</a:t>
                      </a:r>
                      <a:endParaRPr lang="en-US" altLang="ja-JP" sz="1000" b="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ja-JP" altLang="en-US" sz="1000" b="0" u="none" strike="noStrike" dirty="0">
                          <a:effectLst/>
                          <a:latin typeface="+mn-ea"/>
                          <a:ea typeface="+mn-ea"/>
                        </a:rPr>
                        <a:t>会長　木村守登氏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832685"/>
                  </a:ext>
                </a:extLst>
              </a:tr>
              <a:tr h="2175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altLang="ja-JP" sz="1000" b="0" u="none" strike="noStrike" dirty="0">
                          <a:effectLst/>
                          <a:latin typeface="+mn-ea"/>
                          <a:ea typeface="+mn-ea"/>
                        </a:rPr>
                        <a:t>15:30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ja-JP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振り返り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974593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ja-JP" altLang="en-US" sz="500" b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endParaRPr lang="ja-JP" alt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ja-JP" altLang="en-US" sz="500" b="1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5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904848"/>
                  </a:ext>
                </a:extLst>
              </a:tr>
              <a:tr h="25488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en-US" altLang="ja-JP" sz="1000" b="0" u="none" strike="noStrike" dirty="0">
                          <a:effectLst/>
                          <a:latin typeface="+mn-ea"/>
                          <a:ea typeface="+mn-ea"/>
                        </a:rPr>
                        <a:t>17:00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0000"/>
                        </a:lnSpc>
                      </a:pPr>
                      <a:r>
                        <a:rPr lang="ja-JP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雲南市役所</a:t>
                      </a:r>
                      <a:endParaRPr lang="zh-TW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ja-JP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解散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</a:pPr>
                      <a:r>
                        <a:rPr lang="ja-JP" altLang="en-US" sz="1000" b="1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ja-JP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854" marR="4854" marT="485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483939"/>
                  </a:ext>
                </a:extLst>
              </a:tr>
            </a:tbl>
          </a:graphicData>
        </a:graphic>
      </p:graphicFrame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81A3962-5059-1FAA-72DB-52F424427E5A}"/>
              </a:ext>
            </a:extLst>
          </p:cNvPr>
          <p:cNvSpPr/>
          <p:nvPr/>
        </p:nvSpPr>
        <p:spPr>
          <a:xfrm>
            <a:off x="3001656" y="6755400"/>
            <a:ext cx="4023316" cy="3528736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957119-D4DF-FEA5-49B9-CDF2584612D9}"/>
              </a:ext>
            </a:extLst>
          </p:cNvPr>
          <p:cNvSpPr txBox="1"/>
          <p:nvPr/>
        </p:nvSpPr>
        <p:spPr>
          <a:xfrm>
            <a:off x="3165004" y="6936330"/>
            <a:ext cx="3595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1000" b="1">
                <a:ln>
                  <a:noFill/>
                </a:ln>
                <a:solidFill>
                  <a:srgbClr val="212529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Arial Unicode M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1400" kern="100" dirty="0">
                <a:solidFill>
                  <a:sysClr val="windowText" lastClr="000000"/>
                </a:solidFill>
              </a:rPr>
              <a:t>百聞は一見に如かず</a:t>
            </a:r>
            <a:r>
              <a:rPr lang="en-US" altLang="ja-JP" sz="1400" kern="100" dirty="0">
                <a:solidFill>
                  <a:sysClr val="windowText" lastClr="000000"/>
                </a:solidFill>
              </a:rPr>
              <a:t>!?</a:t>
            </a:r>
          </a:p>
          <a:p>
            <a:pPr>
              <a:lnSpc>
                <a:spcPct val="100000"/>
              </a:lnSpc>
            </a:pPr>
            <a:r>
              <a:rPr lang="ja-JP" altLang="en-US" sz="1400" kern="100" dirty="0">
                <a:solidFill>
                  <a:sysClr val="windowText" lastClr="000000"/>
                </a:solidFill>
              </a:rPr>
              <a:t>多種多様なチャレンジの実践現場を訪問！</a:t>
            </a:r>
            <a:endParaRPr lang="en-US" altLang="ja-JP" sz="1400" kern="100" dirty="0">
              <a:solidFill>
                <a:sysClr val="windowText" lastClr="0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AD7305-B415-6CE6-0000-02CB10C1E408}"/>
              </a:ext>
            </a:extLst>
          </p:cNvPr>
          <p:cNvSpPr txBox="1"/>
          <p:nvPr/>
        </p:nvSpPr>
        <p:spPr>
          <a:xfrm>
            <a:off x="3215584" y="7526803"/>
            <a:ext cx="3595460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1000" b="1">
                <a:ln>
                  <a:noFill/>
                </a:ln>
                <a:solidFill>
                  <a:srgbClr val="212529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Arial Unicode M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b="0" kern="100" dirty="0">
                <a:solidFill>
                  <a:sysClr val="windowText" lastClr="000000"/>
                </a:solidFill>
              </a:rPr>
              <a:t>　策定委員、市</a:t>
            </a:r>
            <a:r>
              <a:rPr lang="ja-JP" altLang="en-US" b="0" kern="100" dirty="0" smtClean="0">
                <a:solidFill>
                  <a:sysClr val="windowText" lastClr="000000"/>
                </a:solidFill>
              </a:rPr>
              <a:t>職員若手ワーキングの</a:t>
            </a:r>
            <a:r>
              <a:rPr lang="ja-JP" altLang="en-US" b="0" kern="100" dirty="0">
                <a:solidFill>
                  <a:sysClr val="windowText" lastClr="000000"/>
                </a:solidFill>
              </a:rPr>
              <a:t>メンバー全員がバスに乗り、市内各地の「チャレンジ」の実践現場を視察。</a:t>
            </a:r>
            <a:endParaRPr lang="en-US" altLang="ja-JP" b="0" kern="100" dirty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b="0" kern="100" dirty="0">
                <a:solidFill>
                  <a:sysClr val="windowText" lastClr="000000"/>
                </a:solidFill>
              </a:rPr>
              <a:t>　「実際に見て知ることが大切」「こんなことまでやっているとは！」などと</a:t>
            </a:r>
            <a:r>
              <a:rPr lang="ja-JP" altLang="en-US" b="0" kern="100" dirty="0" smtClean="0">
                <a:solidFill>
                  <a:sysClr val="windowText" lastClr="000000"/>
                </a:solidFill>
              </a:rPr>
              <a:t>、皆さん</a:t>
            </a:r>
            <a:r>
              <a:rPr lang="ja-JP" altLang="en-US" b="0" kern="100" dirty="0">
                <a:solidFill>
                  <a:sysClr val="windowText" lastClr="000000"/>
                </a:solidFill>
              </a:rPr>
              <a:t>それぞれに多くの発見があったようです。</a:t>
            </a:r>
            <a:endParaRPr lang="en-US" altLang="ja-JP" b="0" kern="100" dirty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b="0" kern="100" dirty="0">
                <a:solidFill>
                  <a:sysClr val="windowText" lastClr="000000"/>
                </a:solidFill>
              </a:rPr>
              <a:t>　一方で、「良いことばかりではなく、問題にも向き合う必要がある」「豊かさを再定義する必要がある」「“チャレンジ”が一部の人だけの言葉になっていないか？」など、全市民が豊かに暮らしていく上での重要な示唆を頂きました。</a:t>
            </a:r>
            <a:endParaRPr lang="en-US" altLang="ja-JP" b="0" kern="100" dirty="0">
              <a:solidFill>
                <a:sysClr val="windowText" lastClr="00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b="0" kern="100" dirty="0">
                <a:solidFill>
                  <a:sysClr val="windowText" lastClr="000000"/>
                </a:solidFill>
              </a:rPr>
              <a:t>　次の</a:t>
            </a:r>
            <a:r>
              <a:rPr lang="en-US" altLang="ja-JP" b="0" kern="100" dirty="0">
                <a:solidFill>
                  <a:sysClr val="windowText" lastClr="000000"/>
                </a:solidFill>
              </a:rPr>
              <a:t>10</a:t>
            </a:r>
            <a:r>
              <a:rPr lang="ja-JP" altLang="en-US" b="0" kern="100" dirty="0">
                <a:solidFill>
                  <a:sysClr val="windowText" lastClr="000000"/>
                </a:solidFill>
              </a:rPr>
              <a:t>年を描くにあたり、現状を見つめつつ、雲南市のありたい姿を考える貴重な機会となりました。</a:t>
            </a:r>
            <a:endParaRPr lang="en-US" altLang="ja-JP" b="0" kern="100" dirty="0">
              <a:solidFill>
                <a:sysClr val="windowText" lastClr="000000"/>
              </a:solidFill>
            </a:endParaRPr>
          </a:p>
        </p:txBody>
      </p:sp>
      <p:pic>
        <p:nvPicPr>
          <p:cNvPr id="89" name="図 88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51443D63-0239-F024-7532-D07DD68E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6306" y="5794652"/>
            <a:ext cx="974439" cy="725525"/>
          </a:xfrm>
          <a:prstGeom prst="rect">
            <a:avLst/>
          </a:prstGeom>
        </p:spPr>
      </p:pic>
      <p:pic>
        <p:nvPicPr>
          <p:cNvPr id="9" name="図 8" descr="レストランのテーブルに座っている人々&#10;&#10;自動的に生成された説明">
            <a:extLst>
              <a:ext uri="{FF2B5EF4-FFF2-40B4-BE49-F238E27FC236}">
                <a16:creationId xmlns:a16="http://schemas.microsoft.com/office/drawing/2014/main" id="{42782A86-142B-F421-BC48-B2EFA250B34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03" y="6755399"/>
            <a:ext cx="2254796" cy="1691097"/>
          </a:xfrm>
          <a:prstGeom prst="rect">
            <a:avLst/>
          </a:prstGeom>
        </p:spPr>
      </p:pic>
      <p:pic>
        <p:nvPicPr>
          <p:cNvPr id="12" name="図 11" descr="テーブルを囲んでいる人達&#10;&#10;自動的に生成された説明">
            <a:extLst>
              <a:ext uri="{FF2B5EF4-FFF2-40B4-BE49-F238E27FC236}">
                <a16:creationId xmlns:a16="http://schemas.microsoft.com/office/drawing/2014/main" id="{7F04AF88-15B3-E8FA-B6FF-C8E292FD54F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703" y="8593038"/>
            <a:ext cx="2254796" cy="169109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E7DE3DD-EC4E-C966-04E2-2EA5D97316F0}"/>
              </a:ext>
            </a:extLst>
          </p:cNvPr>
          <p:cNvSpPr txBox="1"/>
          <p:nvPr/>
        </p:nvSpPr>
        <p:spPr>
          <a:xfrm>
            <a:off x="519325" y="874571"/>
            <a:ext cx="81289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1000" b="1">
                <a:ln>
                  <a:noFill/>
                </a:ln>
                <a:solidFill>
                  <a:srgbClr val="212529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Arial Unicode M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1800" kern="100" dirty="0">
                <a:solidFill>
                  <a:sysClr val="windowText" lastClr="000000"/>
                </a:solidFill>
              </a:rPr>
              <a:t>10</a:t>
            </a:r>
            <a:r>
              <a:rPr lang="ja-JP" altLang="en-US" sz="1800" kern="100" dirty="0">
                <a:solidFill>
                  <a:sysClr val="windowText" lastClr="000000"/>
                </a:solidFill>
              </a:rPr>
              <a:t>年後の未来を考えるにあたり、雲南の現状を知ろう！</a:t>
            </a:r>
            <a:endParaRPr lang="en-US" altLang="ja-JP" sz="1800" kern="1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6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2758</TotalTime>
  <Words>587</Words>
  <Application>Microsoft Office PowerPoint</Application>
  <PresentationFormat>ユーザー設定</PresentationFormat>
  <Paragraphs>83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Aharoni</vt:lpstr>
      <vt:lpstr>Arial Unicode MS</vt:lpstr>
      <vt:lpstr>けいふぉんと</vt:lpstr>
      <vt:lpstr>こぶりなゴシック StdN W6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小田 千愛</dc:creator>
  <cp:lastModifiedBy>雲南市</cp:lastModifiedBy>
  <cp:revision>137</cp:revision>
  <cp:lastPrinted>2023-06-15T05:03:14Z</cp:lastPrinted>
  <dcterms:created xsi:type="dcterms:W3CDTF">2022-08-04T10:57:17Z</dcterms:created>
  <dcterms:modified xsi:type="dcterms:W3CDTF">2023-08-31T09:35:41Z</dcterms:modified>
</cp:coreProperties>
</file>